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81" r:id="rId3"/>
    <p:sldId id="364" r:id="rId4"/>
    <p:sldId id="260" r:id="rId5"/>
    <p:sldId id="368" r:id="rId6"/>
    <p:sldId id="363" r:id="rId7"/>
    <p:sldId id="367" r:id="rId8"/>
    <p:sldId id="365" r:id="rId9"/>
    <p:sldId id="366" r:id="rId10"/>
    <p:sldId id="379" r:id="rId11"/>
    <p:sldId id="378" r:id="rId12"/>
    <p:sldId id="369" r:id="rId13"/>
    <p:sldId id="370" r:id="rId14"/>
    <p:sldId id="371" r:id="rId15"/>
    <p:sldId id="374" r:id="rId16"/>
    <p:sldId id="373" r:id="rId17"/>
    <p:sldId id="372" r:id="rId18"/>
    <p:sldId id="375" r:id="rId19"/>
    <p:sldId id="376" r:id="rId20"/>
    <p:sldId id="377" r:id="rId21"/>
  </p:sldIdLst>
  <p:sldSz cx="9144000" cy="6858000" type="screen4x3"/>
  <p:notesSz cx="6735763" cy="9866313"/>
  <p:embeddedFontLst>
    <p:embeddedFont>
      <p:font typeface="나눔고딕" panose="020D0604000000000000" pitchFamily="34" charset="-127"/>
      <p:regular r:id="rId24"/>
      <p:bold r:id="rId25"/>
    </p:embeddedFont>
    <p:embeddedFont>
      <p:font typeface="나눔바른고딕" panose="020B0603020101020101" pitchFamily="34" charset="-127"/>
      <p:regular r:id="rId26"/>
      <p:bold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8CA"/>
    <a:srgbClr val="34A2DB"/>
    <a:srgbClr val="FFFFFF"/>
    <a:srgbClr val="FF6600"/>
    <a:srgbClr val="808080"/>
    <a:srgbClr val="939597"/>
    <a:srgbClr val="58585B"/>
    <a:srgbClr val="1B75BB"/>
    <a:srgbClr val="21346A"/>
    <a:srgbClr val="6D6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72" y="11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071936451505388"/>
          <c:y val="5.6893320097050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E43-4449-A861-870DB311A83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E43-4449-A861-870DB311A8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581</c:v>
                </c:pt>
                <c:pt idx="1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79-43AE-9CA3-97DFC19B61B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C6C8C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275219224715689"/>
          <c:y val="0.22269579220648125"/>
          <c:w val="0.7707738346475641"/>
          <c:h val="0.614207316077258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~20</c:v>
                </c:pt>
                <c:pt idx="1">
                  <c:v>21~40</c:v>
                </c:pt>
                <c:pt idx="2">
                  <c:v>41~60</c:v>
                </c:pt>
                <c:pt idx="3">
                  <c:v>61~80</c:v>
                </c:pt>
                <c:pt idx="4">
                  <c:v>81~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57</c:v>
                </c:pt>
                <c:pt idx="2">
                  <c:v>112</c:v>
                </c:pt>
                <c:pt idx="3">
                  <c:v>415</c:v>
                </c:pt>
                <c:pt idx="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D-490C-AA2B-A78764BDAA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52742239"/>
        <c:axId val="414728079"/>
      </c:barChart>
      <c:catAx>
        <c:axId val="2527422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4728079"/>
        <c:crosses val="autoZero"/>
        <c:auto val="1"/>
        <c:lblAlgn val="ctr"/>
        <c:lblOffset val="100"/>
        <c:noMultiLvlLbl val="0"/>
      </c:catAx>
      <c:valAx>
        <c:axId val="414728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74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C6C8C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COMORBIDITY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7B7-4FD5-B8B2-6368114850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</c:v>
                </c:pt>
                <c:pt idx="1">
                  <c:v>CKD</c:v>
                </c:pt>
                <c:pt idx="2">
                  <c:v>A.SINUSITIS</c:v>
                </c:pt>
                <c:pt idx="3">
                  <c:v>A.RHINITIS</c:v>
                </c:pt>
                <c:pt idx="4">
                  <c:v>COPD EXACERBATION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130</c:v>
                </c:pt>
                <c:pt idx="1">
                  <c:v>36</c:v>
                </c:pt>
                <c:pt idx="2">
                  <c:v>1</c:v>
                </c:pt>
                <c:pt idx="3">
                  <c:v>19</c:v>
                </c:pt>
                <c:pt idx="4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B7-4FD5-B8B2-6368114850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40171183"/>
        <c:axId val="2059930703"/>
      </c:barChart>
      <c:catAx>
        <c:axId val="104017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9930703"/>
        <c:crosses val="autoZero"/>
        <c:auto val="1"/>
        <c:lblAlgn val="ctr"/>
        <c:lblOffset val="100"/>
        <c:noMultiLvlLbl val="0"/>
      </c:catAx>
      <c:valAx>
        <c:axId val="205993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017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C6C8C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29640-4036-4CBD-9A80-5A4F42610A00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2019. 9. 22.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7D880-DB27-4108-B824-36775C01AE11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949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1879323-05F2-47D0-BD4D-1CC9B2C78F4D}" type="datetimeFigureOut">
              <a:rPr lang="ko-KR" altLang="en-US" smtClean="0"/>
              <a:pPr/>
              <a:t>2019. 9. 22.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015BD0-7BCA-4D60-A01C-4AA9580535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64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15BD0-7BCA-4D60-A01C-4AA9580535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83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15BD0-7BCA-4D60-A01C-4AA9580535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1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15BD0-7BCA-4D60-A01C-4AA9580535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6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15BD0-7BCA-4D60-A01C-4AA9580535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89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408964"/>
            <a:ext cx="9144000" cy="4490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/>
              <a:t>Korea Clinical </a:t>
            </a:r>
            <a:r>
              <a:rPr lang="en-US" altLang="ko-KR" dirty="0" err="1"/>
              <a:t>Datathon</a:t>
            </a:r>
            <a:r>
              <a:rPr lang="en-US" altLang="ko-KR" dirty="0"/>
              <a:t> 2019</a:t>
            </a:r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1"/>
          </p:nvPr>
        </p:nvSpPr>
        <p:spPr>
          <a:xfrm>
            <a:off x="912235" y="1564877"/>
            <a:ext cx="7946045" cy="445091"/>
          </a:xfrm>
        </p:spPr>
        <p:txBody>
          <a:bodyPr>
            <a:noAutofit/>
          </a:bodyPr>
          <a:lstStyle>
            <a:lvl1pPr>
              <a:buNone/>
              <a:defRPr sz="1600" b="1">
                <a:solidFill>
                  <a:srgbClr val="34A2DB"/>
                </a:solidFill>
              </a:defRPr>
            </a:lvl1pPr>
            <a:lvl2pPr>
              <a:defRPr sz="1600" b="1">
                <a:solidFill>
                  <a:srgbClr val="34A2DB"/>
                </a:solidFill>
              </a:defRPr>
            </a:lvl2pPr>
            <a:lvl3pPr>
              <a:defRPr sz="1600" b="1">
                <a:solidFill>
                  <a:srgbClr val="34A2DB"/>
                </a:solidFill>
              </a:defRPr>
            </a:lvl3pPr>
            <a:lvl4pPr>
              <a:defRPr sz="1600" b="1">
                <a:solidFill>
                  <a:srgbClr val="34A2DB"/>
                </a:solidFill>
              </a:defRPr>
            </a:lvl4pPr>
            <a:lvl5pPr>
              <a:defRPr sz="1600" b="1">
                <a:solidFill>
                  <a:srgbClr val="34A2DB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2"/>
          <a:stretch/>
        </p:blipFill>
        <p:spPr>
          <a:xfrm>
            <a:off x="6309960" y="-27384"/>
            <a:ext cx="2578395" cy="1585294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642910" y="428604"/>
            <a:ext cx="7072362" cy="914400"/>
          </a:xfrm>
        </p:spPr>
        <p:txBody>
          <a:bodyPr>
            <a:noAutofit/>
          </a:bodyPr>
          <a:lstStyle>
            <a:lvl1pPr>
              <a:buNone/>
              <a:defRPr sz="2600" b="1">
                <a:solidFill>
                  <a:srgbClr val="21346A"/>
                </a:solidFill>
              </a:defRPr>
            </a:lvl1pPr>
            <a:lvl2pPr>
              <a:defRPr sz="2600" b="1">
                <a:solidFill>
                  <a:srgbClr val="21346A"/>
                </a:solidFill>
              </a:defRPr>
            </a:lvl2pPr>
            <a:lvl3pPr>
              <a:defRPr sz="2600" b="1">
                <a:solidFill>
                  <a:srgbClr val="21346A"/>
                </a:solidFill>
              </a:defRPr>
            </a:lvl3pPr>
            <a:lvl4pPr>
              <a:defRPr sz="2600" b="1">
                <a:solidFill>
                  <a:srgbClr val="21346A"/>
                </a:solidFill>
              </a:defRPr>
            </a:lvl4pPr>
            <a:lvl5pPr>
              <a:defRPr sz="2600" b="1">
                <a:solidFill>
                  <a:srgbClr val="21346A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5" name="텍스트 개체 틀 25"/>
          <p:cNvSpPr>
            <a:spLocks noGrp="1"/>
          </p:cNvSpPr>
          <p:nvPr>
            <p:ph type="body" sz="quarter" idx="12"/>
          </p:nvPr>
        </p:nvSpPr>
        <p:spPr>
          <a:xfrm>
            <a:off x="788815" y="1896276"/>
            <a:ext cx="8069465" cy="1461286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buNone/>
              <a:defRPr sz="1300" b="0">
                <a:solidFill>
                  <a:srgbClr val="58585B"/>
                </a:solidFill>
              </a:defRPr>
            </a:lvl1pPr>
            <a:lvl2pPr>
              <a:defRPr sz="1600" b="1">
                <a:solidFill>
                  <a:srgbClr val="34A2DB"/>
                </a:solidFill>
              </a:defRPr>
            </a:lvl2pPr>
            <a:lvl3pPr>
              <a:defRPr sz="1600" b="1">
                <a:solidFill>
                  <a:srgbClr val="34A2DB"/>
                </a:solidFill>
              </a:defRPr>
            </a:lvl3pPr>
            <a:lvl4pPr>
              <a:defRPr sz="1600" b="1">
                <a:solidFill>
                  <a:srgbClr val="34A2DB"/>
                </a:solidFill>
              </a:defRPr>
            </a:lvl4pPr>
            <a:lvl5pPr>
              <a:defRPr sz="1600" b="1">
                <a:solidFill>
                  <a:srgbClr val="34A2DB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279904" y="6521516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D4CCF8-2ECE-484D-8EAD-E1E53CA2C569}" type="slidenum">
              <a:rPr lang="ko-KR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53C03-4D9B-B345-AF3A-79DDC959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latin typeface="+mj-lt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AC2E1-0BD2-7D43-83B6-8F72DFA7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744C3-FE60-5F44-84D6-AC86C524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4E662-9FF5-B541-8A25-E7BE9C19FB8E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EFA2A-4ED1-7A44-B6CB-34AF3015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EF55C-E87E-9648-B4D6-D4942708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93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D94597-DFDD-4222-92A4-00291151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B99C-9B6F-4B9E-A2C8-D50A6870A801}" type="datetimeFigureOut">
              <a:rPr lang="ko-KR" altLang="en-US" smtClean="0"/>
              <a:t>2019. 9. 22.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8133B7-E25C-4099-97CF-B0169549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910D6B-502E-4AA3-8A6C-8878556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A0D76-A36C-4715-88AD-F73D86C09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1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fld id="{C97C4845-6FCB-4296-B204-75DB5D2BFC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37855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₩</a:t>
            </a:r>
            <a:endParaRPr kumimoji="1" lang="ja-JP" altLang="en-US" sz="1350"/>
          </a:p>
        </p:txBody>
      </p:sp>
      <p:sp>
        <p:nvSpPr>
          <p:cNvPr id="5" name="正方形/長方形 4"/>
          <p:cNvSpPr/>
          <p:nvPr/>
        </p:nvSpPr>
        <p:spPr>
          <a:xfrm>
            <a:off x="0" y="0"/>
            <a:ext cx="9144000" cy="237855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grpSp>
        <p:nvGrpSpPr>
          <p:cNvPr id="21" name="グループ化 20"/>
          <p:cNvGrpSpPr/>
          <p:nvPr/>
        </p:nvGrpSpPr>
        <p:grpSpPr>
          <a:xfrm>
            <a:off x="6834071" y="1669292"/>
            <a:ext cx="1880062" cy="412911"/>
            <a:chOff x="7797664" y="910445"/>
            <a:chExt cx="3980206" cy="874158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4" name="二等辺三角形 13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1" name="二等辺三角形 10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5" name="正方形/長方形 14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6" name="五角形 15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3" name="五角形 12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FDE856D-9DB2-6C4E-BB96-A28D8F8DC643}"/>
              </a:ext>
            </a:extLst>
          </p:cNvPr>
          <p:cNvPicPr>
            <a:picLocks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238"/>
            <a:ext cx="9176853" cy="3179901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827584" y="3221263"/>
            <a:ext cx="73231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+mj-lt"/>
              </a:rPr>
              <a:t>Predictive</a:t>
            </a:r>
            <a:r>
              <a:rPr lang="ko-KR" altLang="en-US" sz="2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+mj-lt"/>
              </a:rPr>
              <a:t>Model</a:t>
            </a:r>
            <a:r>
              <a:rPr lang="ko-KR" altLang="en-US" sz="2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+mj-lt"/>
              </a:rPr>
              <a:t>for</a:t>
            </a:r>
            <a:r>
              <a:rPr lang="ko-KR" altLang="en-US" sz="2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+mj-lt"/>
              </a:rPr>
              <a:t>the</a:t>
            </a:r>
            <a:r>
              <a:rPr lang="ko-KR" altLang="en-US" sz="2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+mj-lt"/>
              </a:rPr>
              <a:t>COPD Exacerbations</a:t>
            </a:r>
            <a:endParaRPr lang="ko-KR" altLang="en-US" sz="2625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85D78C-C5E5-124D-81BA-38F57733D918}"/>
              </a:ext>
            </a:extLst>
          </p:cNvPr>
          <p:cNvGrpSpPr/>
          <p:nvPr/>
        </p:nvGrpSpPr>
        <p:grpSpPr>
          <a:xfrm>
            <a:off x="412934" y="1950694"/>
            <a:ext cx="2902227" cy="851126"/>
            <a:chOff x="573157" y="1299879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73157" y="1299879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54777" y="1447619"/>
              <a:ext cx="2398520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spc="-225" dirty="0">
                  <a:solidFill>
                    <a:srgbClr val="1F3359"/>
                  </a:solidFill>
                </a:rPr>
                <a:t>TEAM 10 </a:t>
              </a:r>
              <a:endParaRPr kumimoji="1" lang="ja-JP" altLang="en-US" sz="3200" b="1" spc="-225" dirty="0">
                <a:solidFill>
                  <a:srgbClr val="1F3359"/>
                </a:solidFill>
              </a:endParaRPr>
            </a:p>
          </p:txBody>
        </p:sp>
      </p:grpSp>
      <p:sp>
        <p:nvSpPr>
          <p:cNvPr id="25" name="テキスト ボックス 21">
            <a:extLst>
              <a:ext uri="{FF2B5EF4-FFF2-40B4-BE49-F238E27FC236}">
                <a16:creationId xmlns:a16="http://schemas.microsoft.com/office/drawing/2014/main" id="{C6BAAA6B-50DE-E841-967E-6877A901DE5A}"/>
              </a:ext>
            </a:extLst>
          </p:cNvPr>
          <p:cNvSpPr txBox="1"/>
          <p:nvPr/>
        </p:nvSpPr>
        <p:spPr>
          <a:xfrm>
            <a:off x="6655449" y="5676103"/>
            <a:ext cx="23921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Korea</a:t>
            </a:r>
            <a:r>
              <a:rPr lang="ko-KR" altLang="en-US" sz="1350" b="1" i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Clinical</a:t>
            </a:r>
            <a:r>
              <a:rPr lang="ko-KR" altLang="en-US" sz="1350" b="1" i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50" b="1" i="1" dirty="0" err="1">
                <a:solidFill>
                  <a:schemeClr val="bg1"/>
                </a:solidFill>
                <a:latin typeface="+mn-ea"/>
              </a:rPr>
              <a:t>Datathon</a:t>
            </a:r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 2019</a:t>
            </a:r>
            <a:endParaRPr lang="ko-KR" altLang="en-US" sz="1350" b="1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229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99506-A6D1-4BAC-90DD-1F79FF92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F04E62-8CBD-4DA1-A9E5-E68AF519B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1441"/>
            <a:ext cx="5976664" cy="677511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0CCFDECD-7668-4B78-9BAF-93AE3825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17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71E6E-EDF0-48C7-8D5C-9DD63777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8126"/>
            <a:ext cx="7211144" cy="679512"/>
          </a:xfrm>
        </p:spPr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F92586-EAE9-4366-8E43-42FE635EB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76" y="3953365"/>
            <a:ext cx="2603004" cy="1859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F8E802-061F-4056-9414-1557E9017E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968514"/>
            <a:ext cx="2603004" cy="1859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A491D4-A562-450D-907A-66F8B43A6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76" y="1752311"/>
            <a:ext cx="2603004" cy="1859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B84A47-3DA1-4A07-93AF-987A12824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2" y="1772816"/>
            <a:ext cx="2603004" cy="1859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337293-8BD4-4AC0-AB37-CC529B86BB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8" y="3968514"/>
            <a:ext cx="2603004" cy="1859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D16702-D658-4A9E-B6EB-0278DDB8DB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52311"/>
            <a:ext cx="2603004" cy="18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C3AA2-ECF2-4131-A7AE-D7E5473A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1BC93-38B3-4BB9-AD64-355F4247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AC7EA-74BE-4112-B76F-C05F20655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211144" cy="4536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2CA12A-0799-4FC7-9E8F-5B08C6C2C38C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5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C3AA2-ECF2-4131-A7AE-D7E5473A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II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1BC93-38B3-4BB9-AD64-355F4247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A78470-97DE-4908-98BF-CC979962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7638"/>
            <a:ext cx="4680520" cy="46805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601BF5-E34C-4805-A63D-33B10C5B6708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2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C3AA2-ECF2-4131-A7AE-D7E5473A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III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1BC93-38B3-4BB9-AD64-355F4247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67A03-002D-4871-954F-FCFD3E65D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56792"/>
            <a:ext cx="5328592" cy="40421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78A4F-BE82-4C9D-B73A-52AD5A7D88B8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4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BD954-FDE6-4361-8FD3-5FEB43AC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D8E3D-DE58-4B3F-B5C2-D96962C60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6408712" cy="44806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7B6E9-8B6D-46FB-B35A-47D93DF83F12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5A6C8787-6E3E-4859-970A-F420F1E1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IV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86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D612A-65A4-4609-8F60-275BEF6A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05708-DDD3-4508-8C41-B80B2B84B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00808"/>
            <a:ext cx="4903499" cy="41264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AF68A2-C11D-4020-B013-3AA93B9299B0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6F17-29E1-4CE2-8554-7D9B90E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VI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7FD5B-25CD-4A66-A534-CF7B25D0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01122"/>
            <a:ext cx="5884143" cy="43201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7A1F6C-4E64-4AF1-8B5D-1E88FA104DC4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2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60ABA-1BB2-4566-8797-7441CC78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VII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DA3CB-A8EC-44D0-9E7D-D5604E20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408AE-E786-42BD-848F-34E5DF16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31899"/>
            <a:ext cx="6192688" cy="44608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72E43C-C895-4BBA-88E0-3C74D88C7522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2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3FE86-26D3-4C53-B6C9-CF23AB83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VIII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99506-A6D1-4BAC-90DD-1F79FF92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3675-388A-45A7-8E60-D2F4EA62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23" y="1376019"/>
            <a:ext cx="9409045" cy="40522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C0558C-B7D4-4C20-8917-01BF13AE6DE6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2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378558"/>
            <a:ext cx="9144000" cy="3179900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正方形/長方形 4"/>
          <p:cNvSpPr/>
          <p:nvPr/>
        </p:nvSpPr>
        <p:spPr>
          <a:xfrm>
            <a:off x="0" y="0"/>
            <a:ext cx="9144000" cy="237855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85D78C-C5E5-124D-81BA-38F57733D918}"/>
              </a:ext>
            </a:extLst>
          </p:cNvPr>
          <p:cNvGrpSpPr/>
          <p:nvPr/>
        </p:nvGrpSpPr>
        <p:grpSpPr>
          <a:xfrm>
            <a:off x="412934" y="1950694"/>
            <a:ext cx="2902227" cy="851126"/>
            <a:chOff x="573157" y="1299879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73157" y="1299879"/>
              <a:ext cx="3869636" cy="1134834"/>
            </a:xfrm>
            <a:prstGeom prst="homePlate">
              <a:avLst/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54777" y="1447619"/>
              <a:ext cx="2398520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spc="-225" dirty="0">
                  <a:solidFill>
                    <a:srgbClr val="1F3359"/>
                  </a:solidFill>
                </a:rPr>
                <a:t>TEAM 10 </a:t>
              </a:r>
              <a:endParaRPr kumimoji="1" lang="ja-JP" altLang="en-US" sz="3200" b="1" spc="-225" dirty="0">
                <a:solidFill>
                  <a:srgbClr val="1F3359"/>
                </a:solidFill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6834071" y="1669292"/>
            <a:ext cx="1880062" cy="412911"/>
            <a:chOff x="7797664" y="910445"/>
            <a:chExt cx="3980206" cy="874158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7797664" y="910445"/>
              <a:ext cx="1022897" cy="797622"/>
              <a:chOff x="6811617" y="999956"/>
              <a:chExt cx="1022897" cy="797622"/>
            </a:xfrm>
          </p:grpSpPr>
          <p:sp>
            <p:nvSpPr>
              <p:cNvPr id="14" name="二等辺三角形 13"/>
              <p:cNvSpPr/>
              <p:nvPr/>
            </p:nvSpPr>
            <p:spPr>
              <a:xfrm>
                <a:off x="6811617" y="999956"/>
                <a:ext cx="884584" cy="762572"/>
              </a:xfrm>
              <a:prstGeom prst="triangle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1" name="二等辺三角形 10"/>
              <p:cNvSpPr/>
              <p:nvPr/>
            </p:nvSpPr>
            <p:spPr>
              <a:xfrm>
                <a:off x="6917635" y="1007165"/>
                <a:ext cx="916879" cy="790413"/>
              </a:xfrm>
              <a:prstGeom prst="triangle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  <p:grpSp>
          <p:nvGrpSpPr>
            <p:cNvPr id="19" name="グループ化 18"/>
            <p:cNvGrpSpPr/>
            <p:nvPr/>
          </p:nvGrpSpPr>
          <p:grpSpPr>
            <a:xfrm>
              <a:off x="9380681" y="910445"/>
              <a:ext cx="918534" cy="874158"/>
              <a:chOff x="8132702" y="1007164"/>
              <a:chExt cx="918534" cy="874158"/>
            </a:xfrm>
          </p:grpSpPr>
          <p:sp>
            <p:nvSpPr>
              <p:cNvPr id="15" name="正方形/長方形 14"/>
              <p:cNvSpPr/>
              <p:nvPr/>
            </p:nvSpPr>
            <p:spPr>
              <a:xfrm>
                <a:off x="8132702" y="1118750"/>
                <a:ext cx="828260" cy="762572"/>
              </a:xfrm>
              <a:prstGeom prst="rect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8236228" y="1007164"/>
                <a:ext cx="815008" cy="790413"/>
              </a:xfrm>
              <a:prstGeom prst="rect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  <p:grpSp>
          <p:nvGrpSpPr>
            <p:cNvPr id="18" name="グループ化 17"/>
            <p:cNvGrpSpPr/>
            <p:nvPr/>
          </p:nvGrpSpPr>
          <p:grpSpPr>
            <a:xfrm>
              <a:off x="10859336" y="910445"/>
              <a:ext cx="918534" cy="840710"/>
              <a:chOff x="9349424" y="1020404"/>
              <a:chExt cx="918534" cy="840710"/>
            </a:xfrm>
          </p:grpSpPr>
          <p:sp>
            <p:nvSpPr>
              <p:cNvPr id="16" name="五角形 15"/>
              <p:cNvSpPr/>
              <p:nvPr/>
            </p:nvSpPr>
            <p:spPr>
              <a:xfrm>
                <a:off x="9349424" y="1065882"/>
                <a:ext cx="819977" cy="795232"/>
              </a:xfrm>
              <a:prstGeom prst="pentagon">
                <a:avLst/>
              </a:prstGeom>
              <a:solidFill>
                <a:srgbClr val="FFC000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  <p:sp>
            <p:nvSpPr>
              <p:cNvPr id="13" name="五角形 12"/>
              <p:cNvSpPr/>
              <p:nvPr/>
            </p:nvSpPr>
            <p:spPr>
              <a:xfrm>
                <a:off x="9452950" y="1020404"/>
                <a:ext cx="815008" cy="790413"/>
              </a:xfrm>
              <a:prstGeom prst="pentagon">
                <a:avLst/>
              </a:prstGeom>
              <a:noFill/>
              <a:ln w="76200">
                <a:solidFill>
                  <a:srgbClr val="1F33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/>
              </a:p>
            </p:txBody>
          </p:sp>
        </p:grpSp>
      </p:grpSp>
      <p:sp>
        <p:nvSpPr>
          <p:cNvPr id="22" name="テキスト ボックス 21"/>
          <p:cNvSpPr txBox="1"/>
          <p:nvPr/>
        </p:nvSpPr>
        <p:spPr>
          <a:xfrm>
            <a:off x="4166268" y="2982471"/>
            <a:ext cx="4078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Team Members </a:t>
            </a:r>
          </a:p>
          <a:p>
            <a:endParaRPr lang="en-US" altLang="ko-KR" sz="7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SQL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Expert : </a:t>
            </a:r>
            <a:r>
              <a:rPr lang="ko-KR" altLang="en-US" sz="1400" dirty="0" err="1">
                <a:solidFill>
                  <a:schemeClr val="bg1"/>
                </a:solidFill>
                <a:latin typeface="+mj-lt"/>
              </a:rPr>
              <a:t>이세하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j-lt"/>
              </a:rPr>
              <a:t>고려대학교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j-lt"/>
              </a:rPr>
              <a:t>의료원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SQL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Expert 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김정우 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(DGIST)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Data Scientist : </a:t>
            </a:r>
            <a:r>
              <a:rPr lang="ko-KR" altLang="en-US" sz="1400" dirty="0" err="1">
                <a:solidFill>
                  <a:schemeClr val="bg1"/>
                </a:solidFill>
                <a:latin typeface="+mj-lt"/>
              </a:rPr>
              <a:t>국승호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DIT)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IT Expert : </a:t>
            </a:r>
            <a:r>
              <a:rPr lang="ko-KR" altLang="en-US" sz="1400" dirty="0" err="1">
                <a:solidFill>
                  <a:schemeClr val="bg1"/>
                </a:solidFill>
                <a:latin typeface="+mj-lt"/>
              </a:rPr>
              <a:t>소재우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+mj-lt"/>
              </a:rPr>
              <a:t>테라젠이텍스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Student : </a:t>
            </a:r>
            <a:r>
              <a:rPr lang="ko-KR" altLang="en-US" sz="1400" dirty="0" err="1">
                <a:solidFill>
                  <a:schemeClr val="bg1"/>
                </a:solidFill>
                <a:latin typeface="+mj-lt"/>
              </a:rPr>
              <a:t>왕예진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(University of Central Florida) 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Student 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이보람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j-lt"/>
              </a:rPr>
              <a:t>방송통신대학교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Student 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한기호 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j-lt"/>
              </a:rPr>
              <a:t>상명대학교</a:t>
            </a:r>
            <a:r>
              <a:rPr lang="en-US" altLang="ko-KR" sz="11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endParaRPr lang="en-US" altLang="ko-KR" sz="1100" dirty="0">
              <a:solidFill>
                <a:schemeClr val="bg1"/>
              </a:solidFill>
              <a:latin typeface="+mj-lt"/>
            </a:endParaRPr>
          </a:p>
          <a:p>
            <a:endParaRPr lang="en-US" altLang="ko-K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テキスト ボックス 22">
            <a:extLst>
              <a:ext uri="{FF2B5EF4-FFF2-40B4-BE49-F238E27FC236}">
                <a16:creationId xmlns:a16="http://schemas.microsoft.com/office/drawing/2014/main" id="{DB94CF43-53B8-F54A-8C20-D1A5CBCD173F}"/>
              </a:ext>
            </a:extLst>
          </p:cNvPr>
          <p:cNvSpPr txBox="1"/>
          <p:nvPr/>
        </p:nvSpPr>
        <p:spPr>
          <a:xfrm>
            <a:off x="672599" y="3019507"/>
            <a:ext cx="376202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spc="-113" dirty="0">
                <a:solidFill>
                  <a:schemeClr val="bg1"/>
                </a:solidFill>
                <a:latin typeface="+mj-lt"/>
              </a:rPr>
              <a:t>전북대학교 병원</a:t>
            </a:r>
            <a:r>
              <a:rPr kumimoji="1" lang="ko-KR" altLang="en-US" sz="2000" spc="-113" dirty="0">
                <a:solidFill>
                  <a:schemeClr val="bg1"/>
                </a:solidFill>
                <a:latin typeface="+mj-lt"/>
              </a:rPr>
              <a:t> </a:t>
            </a:r>
            <a:endParaRPr kumimoji="1" lang="en-US" altLang="ko-KR" sz="2000" spc="-113" dirty="0">
              <a:solidFill>
                <a:schemeClr val="bg1"/>
              </a:solidFill>
              <a:latin typeface="+mj-lt"/>
            </a:endParaRPr>
          </a:p>
          <a:p>
            <a:endParaRPr kumimoji="1" lang="en-US" altLang="ko-KR" sz="1400" spc="-113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ko-KR" sz="2000" spc="-113" dirty="0">
                <a:solidFill>
                  <a:schemeClr val="bg1"/>
                </a:solidFill>
                <a:latin typeface="+mj-lt"/>
              </a:rPr>
              <a:t>Clinician : </a:t>
            </a:r>
            <a:r>
              <a:rPr kumimoji="1" lang="ko-KR" altLang="en-US" sz="2000" spc="-113" dirty="0" err="1">
                <a:solidFill>
                  <a:schemeClr val="bg1"/>
                </a:solidFill>
                <a:latin typeface="+mj-lt"/>
              </a:rPr>
              <a:t>김종승</a:t>
            </a:r>
            <a:r>
              <a:rPr kumimoji="1" lang="en-US" altLang="ko-KR" sz="2000" spc="-113" dirty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kumimoji="1" lang="en-US" altLang="ko-KR" sz="1050" spc="-113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ko-KR" sz="2000" spc="-113" dirty="0">
                <a:solidFill>
                  <a:schemeClr val="bg1"/>
                </a:solidFill>
                <a:latin typeface="+mj-lt"/>
              </a:rPr>
              <a:t>Clinician : </a:t>
            </a:r>
            <a:r>
              <a:rPr kumimoji="1" lang="ko-KR" altLang="en-US" sz="2000" spc="-113" dirty="0">
                <a:solidFill>
                  <a:schemeClr val="bg1"/>
                </a:solidFill>
                <a:latin typeface="+mj-lt"/>
              </a:rPr>
              <a:t>김두환 </a:t>
            </a:r>
            <a:endParaRPr kumimoji="1" lang="en-US" altLang="ko-KR" sz="2000" spc="-113" dirty="0">
              <a:solidFill>
                <a:schemeClr val="bg1"/>
              </a:solidFill>
              <a:latin typeface="+mj-lt"/>
            </a:endParaRPr>
          </a:p>
          <a:p>
            <a:endParaRPr kumimoji="1" lang="en-US" altLang="ko-KR" sz="1050" spc="-113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ko-KR" sz="2000" spc="-113" dirty="0">
                <a:solidFill>
                  <a:schemeClr val="bg1"/>
                </a:solidFill>
                <a:latin typeface="+mj-lt"/>
              </a:rPr>
              <a:t>Clinician : </a:t>
            </a:r>
            <a:r>
              <a:rPr kumimoji="1" lang="ko-KR" altLang="en-US" sz="2000" spc="-113" dirty="0" err="1">
                <a:solidFill>
                  <a:schemeClr val="bg1"/>
                </a:solidFill>
                <a:latin typeface="+mj-lt"/>
              </a:rPr>
              <a:t>여차동</a:t>
            </a:r>
            <a:endParaRPr kumimoji="1" lang="ja-JP" altLang="en-US" sz="2000" spc="-11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テキスト ボックス 21">
            <a:extLst>
              <a:ext uri="{FF2B5EF4-FFF2-40B4-BE49-F238E27FC236}">
                <a16:creationId xmlns:a16="http://schemas.microsoft.com/office/drawing/2014/main" id="{0CBEC0FD-66BB-A846-BB58-1CB722E495D9}"/>
              </a:ext>
            </a:extLst>
          </p:cNvPr>
          <p:cNvSpPr txBox="1"/>
          <p:nvPr/>
        </p:nvSpPr>
        <p:spPr>
          <a:xfrm>
            <a:off x="6655449" y="5676103"/>
            <a:ext cx="23921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Korea</a:t>
            </a:r>
            <a:r>
              <a:rPr lang="ko-KR" altLang="en-US" sz="1350" b="1" i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Clinical</a:t>
            </a:r>
            <a:r>
              <a:rPr lang="ko-KR" altLang="en-US" sz="1350" b="1" i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50" b="1" i="1" dirty="0" err="1">
                <a:solidFill>
                  <a:schemeClr val="bg1"/>
                </a:solidFill>
                <a:latin typeface="+mn-ea"/>
              </a:rPr>
              <a:t>Datathon</a:t>
            </a:r>
            <a:r>
              <a:rPr lang="en-US" altLang="ko-KR" sz="1350" b="1" i="1" dirty="0">
                <a:solidFill>
                  <a:schemeClr val="bg1"/>
                </a:solidFill>
                <a:latin typeface="+mn-ea"/>
              </a:rPr>
              <a:t> 2019</a:t>
            </a:r>
            <a:endParaRPr lang="ko-KR" altLang="en-US" sz="1350" b="1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098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3FE86-26D3-4C53-B6C9-CF23AB83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IX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99506-A6D1-4BAC-90DD-1F79FF92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C0558C-B7D4-4C20-8917-01BF13AE6DE6}"/>
              </a:ext>
            </a:extLst>
          </p:cNvPr>
          <p:cNvSpPr/>
          <p:nvPr/>
        </p:nvSpPr>
        <p:spPr>
          <a:xfrm>
            <a:off x="539552" y="1340768"/>
            <a:ext cx="8064896" cy="4680520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8CBB6-105F-4BA9-ABFF-46FDB45F5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2" y="2276872"/>
            <a:ext cx="4052244" cy="2529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311AF7-77DB-428B-8DC3-8562F224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241939"/>
            <a:ext cx="3870592" cy="25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C71AF-C4E3-4F93-9001-C725EB69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109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400" dirty="0"/>
              <a:t>TOPIC </a:t>
            </a:r>
            <a:r>
              <a:rPr kumimoji="1" lang="ko-KR" altLang="en-US" sz="2400" dirty="0"/>
              <a:t>변경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239FB-499A-41D3-A8F9-AB92EB73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3874087-FABD-4488-AD1A-666ACA9A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784887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C43D014-F9D7-5A4D-8646-16630C53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7886700" cy="994172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국내 전체 의료비 중 </a:t>
            </a:r>
            <a:r>
              <a:rPr kumimoji="1" lang="en-US" altLang="ko-KR" sz="2400" dirty="0"/>
              <a:t>1%</a:t>
            </a:r>
            <a:r>
              <a:rPr kumimoji="1" lang="ko-KR" altLang="en-US" sz="2400" dirty="0"/>
              <a:t> 육박</a:t>
            </a:r>
            <a:r>
              <a:rPr kumimoji="1" lang="en-US" altLang="ko-KR" sz="2400" dirty="0"/>
              <a:t>..</a:t>
            </a:r>
            <a:endParaRPr kumimoji="1"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ED26B-968C-447E-837F-EE2A2B24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628800"/>
            <a:ext cx="7200800" cy="39634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496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23CB9E3-E1E4-47C9-A188-793384644C82}"/>
              </a:ext>
            </a:extLst>
          </p:cNvPr>
          <p:cNvSpPr txBox="1">
            <a:spLocks/>
          </p:cNvSpPr>
          <p:nvPr/>
        </p:nvSpPr>
        <p:spPr>
          <a:xfrm>
            <a:off x="642910" y="428604"/>
            <a:ext cx="7529490" cy="91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+mj-lt"/>
              </a:rPr>
              <a:t>Chronic obstructive pulmonary disease (COPD)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13A8A127-A83C-476F-8E48-F0A3E5F94964}"/>
              </a:ext>
            </a:extLst>
          </p:cNvPr>
          <p:cNvSpPr txBox="1">
            <a:spLocks/>
          </p:cNvSpPr>
          <p:nvPr/>
        </p:nvSpPr>
        <p:spPr>
          <a:xfrm>
            <a:off x="683569" y="4005064"/>
            <a:ext cx="7056784" cy="7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·"/>
            </a:pPr>
            <a:r>
              <a:rPr lang="en-US" altLang="ko-KR" dirty="0">
                <a:latin typeface="+mj-lt"/>
              </a:rPr>
              <a:t>prevalence of </a:t>
            </a:r>
            <a:r>
              <a:rPr lang="en-US" altLang="ko-KR" dirty="0">
                <a:solidFill>
                  <a:srgbClr val="0070C0"/>
                </a:solidFill>
                <a:latin typeface="+mj-lt"/>
              </a:rPr>
              <a:t>251 million cases </a:t>
            </a:r>
            <a:r>
              <a:rPr lang="en-US" altLang="ko-KR" dirty="0">
                <a:latin typeface="+mj-lt"/>
              </a:rPr>
              <a:t>of COPD globally in 2016</a:t>
            </a:r>
          </a:p>
          <a:p>
            <a:pPr marL="285750" indent="-285750" algn="l">
              <a:buFontTx/>
              <a:buChar char="·"/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3.17 million death </a:t>
            </a:r>
            <a:r>
              <a:rPr lang="en-US" altLang="ko-KR" dirty="0">
                <a:latin typeface="+mj-lt"/>
              </a:rPr>
              <a:t>(5% of all deaths globally in that year)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2E8399-7F2D-40F6-9F13-4B1C6EEA8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40627" r="43839" b="29631"/>
          <a:stretch/>
        </p:blipFill>
        <p:spPr>
          <a:xfrm>
            <a:off x="596348" y="1408324"/>
            <a:ext cx="3975652" cy="2350763"/>
          </a:xfrm>
          <a:prstGeom prst="rect">
            <a:avLst/>
          </a:prstGeom>
        </p:spPr>
      </p:pic>
      <p:pic>
        <p:nvPicPr>
          <p:cNvPr id="8" name="Picture 2" descr="COPD에 대한 이미지 검색결과">
            <a:extLst>
              <a:ext uri="{FF2B5EF4-FFF2-40B4-BE49-F238E27FC236}">
                <a16:creationId xmlns:a16="http://schemas.microsoft.com/office/drawing/2014/main" id="{CFF41210-94B4-43CE-A172-B4FEE447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44" y="1462648"/>
            <a:ext cx="3445323" cy="209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08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FABB-4A57-4C8A-8DFF-F7C9CED7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COPD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B264D-626D-48D2-84AD-5E1AB0B8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764904"/>
          </a:xfrm>
        </p:spPr>
        <p:txBody>
          <a:bodyPr>
            <a:normAutofit/>
          </a:bodyPr>
          <a:lstStyle/>
          <a:p>
            <a:pPr>
              <a:buFontTx/>
              <a:buChar char="·"/>
            </a:pPr>
            <a:r>
              <a:rPr lang="ko-KR" altLang="en-US" sz="1800" dirty="0"/>
              <a:t>위험인자</a:t>
            </a:r>
            <a:endParaRPr lang="en-US" altLang="ko-KR" sz="1800" dirty="0"/>
          </a:p>
          <a:p>
            <a:pPr lvl="1">
              <a:buFontTx/>
              <a:buChar char="·"/>
            </a:pPr>
            <a:r>
              <a:rPr lang="en-US" altLang="ko-KR" sz="1600" dirty="0"/>
              <a:t>SMOKING, AIR POLLUTION</a:t>
            </a:r>
          </a:p>
          <a:p>
            <a:pPr>
              <a:buFontTx/>
              <a:buChar char="·"/>
            </a:pPr>
            <a:endParaRPr lang="en-US" altLang="ko-KR" sz="1800" dirty="0"/>
          </a:p>
          <a:p>
            <a:pPr>
              <a:buFontTx/>
              <a:buChar char="·"/>
            </a:pPr>
            <a:endParaRPr lang="en-US" altLang="ko-KR" sz="1800" dirty="0"/>
          </a:p>
          <a:p>
            <a:pPr>
              <a:buFontTx/>
              <a:buChar char="·"/>
            </a:pPr>
            <a:endParaRPr lang="en-US" altLang="ko-KR" sz="1800" dirty="0"/>
          </a:p>
          <a:p>
            <a:pPr>
              <a:buFontTx/>
              <a:buChar char="·"/>
            </a:pPr>
            <a:endParaRPr lang="en-US" altLang="ko-KR" sz="1800" dirty="0"/>
          </a:p>
          <a:p>
            <a:pPr>
              <a:buFontTx/>
              <a:buChar char="·"/>
            </a:pPr>
            <a:endParaRPr lang="en-US" altLang="ko-KR" sz="1800" dirty="0"/>
          </a:p>
          <a:p>
            <a:pPr>
              <a:buFontTx/>
              <a:buChar char="·"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C98C5-17F6-48ED-8FD6-E7750D73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B873F32-9011-436A-94DC-920E2507F8EF}"/>
              </a:ext>
            </a:extLst>
          </p:cNvPr>
          <p:cNvSpPr txBox="1">
            <a:spLocks/>
          </p:cNvSpPr>
          <p:nvPr/>
        </p:nvSpPr>
        <p:spPr>
          <a:xfrm>
            <a:off x="457200" y="2800090"/>
            <a:ext cx="8229600" cy="2764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·"/>
            </a:pPr>
            <a:r>
              <a:rPr lang="en-US" altLang="ko-KR" sz="1800" dirty="0"/>
              <a:t>COPD </a:t>
            </a:r>
            <a:r>
              <a:rPr lang="ko-KR" altLang="en-US" sz="1800" dirty="0"/>
              <a:t>급성 악화</a:t>
            </a:r>
            <a:endParaRPr lang="en-US" altLang="ko-KR" sz="1800" dirty="0"/>
          </a:p>
          <a:p>
            <a:pPr lvl="1">
              <a:buFontTx/>
              <a:buChar char="·"/>
            </a:pPr>
            <a:r>
              <a:rPr lang="en-US" altLang="ko-KR" sz="1600" b="1" dirty="0"/>
              <a:t>acute worsening of respiratory symptoms that results in additional therapy </a:t>
            </a:r>
          </a:p>
          <a:p>
            <a:pPr lvl="1">
              <a:buFontTx/>
              <a:buChar char="·"/>
            </a:pPr>
            <a:endParaRPr lang="en-US" altLang="ko-KR" sz="1600" b="1" dirty="0"/>
          </a:p>
          <a:p>
            <a:pPr lvl="1">
              <a:buFontTx/>
              <a:buChar char="·"/>
            </a:pPr>
            <a:endParaRPr lang="en-US" altLang="ko-KR" sz="1600" b="1" dirty="0"/>
          </a:p>
          <a:p>
            <a:pPr>
              <a:buFontTx/>
              <a:buChar char="·"/>
            </a:pPr>
            <a:r>
              <a:rPr lang="en-US" altLang="ko-KR" sz="1600" dirty="0"/>
              <a:t>COPD </a:t>
            </a:r>
            <a:r>
              <a:rPr lang="ko-KR" altLang="en-US" sz="1600" dirty="0"/>
              <a:t>악화 인자</a:t>
            </a:r>
            <a:endParaRPr lang="en-US" altLang="ko-KR" sz="1600" dirty="0"/>
          </a:p>
          <a:p>
            <a:pPr lvl="1">
              <a:buFontTx/>
              <a:buChar char="·"/>
            </a:pPr>
            <a:r>
              <a:rPr lang="ko-KR" altLang="en-US" sz="1200" dirty="0"/>
              <a:t>이전 악화 경험</a:t>
            </a:r>
            <a:endParaRPr lang="en-US" altLang="ko-KR" sz="1200" dirty="0"/>
          </a:p>
          <a:p>
            <a:pPr lvl="1">
              <a:buFontTx/>
              <a:buChar char="·"/>
            </a:pPr>
            <a:r>
              <a:rPr lang="ko-KR" altLang="en-US" sz="1200" dirty="0"/>
              <a:t>감염</a:t>
            </a:r>
            <a:endParaRPr lang="en-US" altLang="ko-KR" sz="1200" dirty="0"/>
          </a:p>
          <a:p>
            <a:pPr lvl="1">
              <a:buFontTx/>
              <a:buChar char="·"/>
            </a:pPr>
            <a:r>
              <a:rPr lang="ko-KR" altLang="en-US" sz="1200" dirty="0" err="1"/>
              <a:t>호산구</a:t>
            </a:r>
            <a:r>
              <a:rPr lang="ko-KR" altLang="en-US" sz="1200" dirty="0"/>
              <a:t> 증가</a:t>
            </a:r>
            <a:endParaRPr lang="en-US" altLang="ko-KR" sz="1200" dirty="0"/>
          </a:p>
          <a:p>
            <a:pPr lvl="1">
              <a:buFontTx/>
              <a:buChar char="·"/>
            </a:pPr>
            <a:r>
              <a:rPr lang="ko-KR" altLang="en-US" sz="1200" dirty="0"/>
              <a:t>다른 요인</a:t>
            </a:r>
            <a:r>
              <a:rPr lang="en-US" altLang="ko-KR" sz="1200" dirty="0"/>
              <a:t>?</a:t>
            </a:r>
            <a:endParaRPr lang="en-US" altLang="ko-KR" sz="1400" dirty="0"/>
          </a:p>
          <a:p>
            <a:pPr>
              <a:buFontTx/>
              <a:buChar char="·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99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3E250-736F-4D4E-88DD-2BF0FF43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r>
              <a:rPr lang="en-US" altLang="ko-KR" dirty="0"/>
              <a:t>DISTRIBUTION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11946-0BAF-4579-887A-9DE39A57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7</a:t>
            </a:fld>
            <a:endParaRPr kumimoji="1"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B4DB62-46B9-427E-95DD-3A8510923071}"/>
              </a:ext>
            </a:extLst>
          </p:cNvPr>
          <p:cNvGrpSpPr/>
          <p:nvPr/>
        </p:nvGrpSpPr>
        <p:grpSpPr>
          <a:xfrm>
            <a:off x="683568" y="1268760"/>
            <a:ext cx="7704856" cy="4968552"/>
            <a:chOff x="683568" y="1556792"/>
            <a:chExt cx="7704856" cy="496855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03E6F33B-A34C-430C-AEAF-82CBB842B6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317523"/>
                </p:ext>
              </p:extLst>
            </p:nvPr>
          </p:nvGraphicFramePr>
          <p:xfrm>
            <a:off x="683568" y="1556792"/>
            <a:ext cx="3600400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F01858B7-4947-4D35-B6E9-BB0FD8A02FC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11492047"/>
                </p:ext>
              </p:extLst>
            </p:nvPr>
          </p:nvGraphicFramePr>
          <p:xfrm>
            <a:off x="4427984" y="1556792"/>
            <a:ext cx="3960440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94064322-2742-42B2-BB43-808C4B45225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1750827"/>
                </p:ext>
              </p:extLst>
            </p:nvPr>
          </p:nvGraphicFramePr>
          <p:xfrm>
            <a:off x="683568" y="3956310"/>
            <a:ext cx="7704856" cy="25690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BB21BF-6B3D-4FAD-BB56-5BA37A217541}"/>
              </a:ext>
            </a:extLst>
          </p:cNvPr>
          <p:cNvSpPr txBox="1"/>
          <p:nvPr/>
        </p:nvSpPr>
        <p:spPr>
          <a:xfrm>
            <a:off x="7092280" y="93020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= 673</a:t>
            </a:r>
            <a:endParaRPr lang="ko-KR" alt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34EF5-5EFD-4706-A857-338FBEF20D9A}"/>
              </a:ext>
            </a:extLst>
          </p:cNvPr>
          <p:cNvSpPr txBox="1"/>
          <p:nvPr/>
        </p:nvSpPr>
        <p:spPr>
          <a:xfrm>
            <a:off x="6804248" y="424897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6">
                    <a:lumMod val="50000"/>
                  </a:schemeClr>
                </a:solidFill>
              </a:rPr>
              <a:t>TARGET</a:t>
            </a:r>
            <a:endParaRPr lang="ko-KR" altLang="en-US" sz="1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1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FABB-4A57-4C8A-8DFF-F7C9CED7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/>
              <a:t>MAIN RISK FACTOR : SMOKING..</a:t>
            </a:r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C98C5-17F6-48ED-8FD6-E7750D73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C2FDA-945B-AF42-AE6A-4EF25ECF3151}" type="slidenum">
              <a:rPr kumimoji="1" lang="ko-KR" altLang="en-US" smtClean="0"/>
              <a:t>8</a:t>
            </a:fld>
            <a:endParaRPr kumimoji="1"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EA747F-2E67-4B03-A3BC-5C2CE0DE7910}"/>
              </a:ext>
            </a:extLst>
          </p:cNvPr>
          <p:cNvGrpSpPr/>
          <p:nvPr/>
        </p:nvGrpSpPr>
        <p:grpSpPr>
          <a:xfrm>
            <a:off x="611560" y="1417638"/>
            <a:ext cx="7801679" cy="4530092"/>
            <a:chOff x="611560" y="1700808"/>
            <a:chExt cx="7801679" cy="45300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0B786B-AC53-4056-8627-C7EE55FF1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76" t="20069" r="42227" b="7473"/>
            <a:stretch/>
          </p:blipFill>
          <p:spPr>
            <a:xfrm>
              <a:off x="611560" y="3443370"/>
              <a:ext cx="3672408" cy="278753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BB5386-E190-4AD9-A987-EC2A185C1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6" t="20001" r="62236" b="7540"/>
            <a:stretch/>
          </p:blipFill>
          <p:spPr>
            <a:xfrm>
              <a:off x="4458216" y="1700808"/>
              <a:ext cx="3955023" cy="4530092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2E44B2-799B-4D18-AC8D-89D5539747CA}"/>
                </a:ext>
              </a:extLst>
            </p:cNvPr>
            <p:cNvSpPr txBox="1"/>
            <p:nvPr/>
          </p:nvSpPr>
          <p:spPr>
            <a:xfrm>
              <a:off x="611560" y="1700808"/>
              <a:ext cx="3744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Only 8 smokers from</a:t>
              </a:r>
            </a:p>
            <a:p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total CDM database</a:t>
              </a:r>
              <a:endPara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34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32DDF-2B72-40F2-9AC5-EA5DBC08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FEATURE SELECTION in aggravation of COPD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E1097-6F02-4B48-8C4A-A9FBDF3E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4363" y="6309320"/>
            <a:ext cx="2133600" cy="365125"/>
          </a:xfrm>
        </p:spPr>
        <p:txBody>
          <a:bodyPr/>
          <a:lstStyle/>
          <a:p>
            <a:fld id="{57DC2FDA-945B-AF42-AE6A-4EF25ECF3151}" type="slidenum">
              <a:rPr kumimoji="1" lang="ko-KR" altLang="en-US" smtClean="0"/>
              <a:t>9</a:t>
            </a:fld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48EF14-2E0C-4A48-B312-DA7777CFB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96556"/>
              </p:ext>
            </p:extLst>
          </p:nvPr>
        </p:nvGraphicFramePr>
        <p:xfrm>
          <a:off x="611560" y="1196752"/>
          <a:ext cx="7776864" cy="4236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4189857078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02636654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2432324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07768122"/>
                    </a:ext>
                  </a:extLst>
                </a:gridCol>
              </a:tblGrid>
              <a:tr h="3485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346071"/>
                  </a:ext>
                </a:extLst>
              </a:tr>
              <a:tr h="452465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Demographic factor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ko-KR" altLang="en-US" sz="14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Lab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WBC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3122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Eosinophil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89843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67105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ESR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648741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height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CRP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05837"/>
                  </a:ext>
                </a:extLst>
              </a:tr>
              <a:tr h="326556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COMORBIDITY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DM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lactate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3977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CKD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Ig 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47486"/>
                  </a:ext>
                </a:extLst>
              </a:tr>
              <a:tr h="3265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Acute sinusitis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HbA1c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51905"/>
                  </a:ext>
                </a:extLst>
              </a:tr>
              <a:tr h="3265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Allergic </a:t>
                      </a:r>
                      <a:r>
                        <a:rPr lang="en-US" altLang="ko-KR" sz="1400" dirty="0" err="1"/>
                        <a:t>rhinits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ABGA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78308"/>
                  </a:ext>
                </a:extLst>
              </a:tr>
              <a:tr h="290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FEV1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SpO2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901009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FEV1/FVC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HCO3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529958"/>
                  </a:ext>
                </a:extLst>
              </a:tr>
              <a:tr h="2904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pCO2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4021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E76308B-F965-4DBA-8F77-EE7C388CC9CE}"/>
              </a:ext>
            </a:extLst>
          </p:cNvPr>
          <p:cNvSpPr/>
          <p:nvPr/>
        </p:nvSpPr>
        <p:spPr>
          <a:xfrm>
            <a:off x="579692" y="1556791"/>
            <a:ext cx="7848872" cy="3888432"/>
          </a:xfrm>
          <a:prstGeom prst="rect">
            <a:avLst/>
          </a:prstGeom>
          <a:noFill/>
          <a:ln w="3175">
            <a:solidFill>
              <a:srgbClr val="C6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1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7">
      <a:majorFont>
        <a:latin typeface="Arial"/>
        <a:ea typeface="나눔고딕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254</Words>
  <Application>Microsoft Macintosh PowerPoint</Application>
  <PresentationFormat>화면 슬라이드 쇼(4:3)</PresentationFormat>
  <Paragraphs>109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나눔고딕</vt:lpstr>
      <vt:lpstr>나눔바른고딕</vt:lpstr>
      <vt:lpstr>Arial</vt:lpstr>
      <vt:lpstr>Segoe UI</vt:lpstr>
      <vt:lpstr>Office 테마</vt:lpstr>
      <vt:lpstr>PowerPoint 프레젠테이션</vt:lpstr>
      <vt:lpstr>PowerPoint 프레젠테이션</vt:lpstr>
      <vt:lpstr>TOPIC 변경</vt:lpstr>
      <vt:lpstr>국내 전체 의료비 중 1% 육박..</vt:lpstr>
      <vt:lpstr>PowerPoint 프레젠테이션</vt:lpstr>
      <vt:lpstr>COPD</vt:lpstr>
      <vt:lpstr>DISTRIBUTION</vt:lpstr>
      <vt:lpstr>MAIN RISK FACTOR : SMOKING..</vt:lpstr>
      <vt:lpstr>FEATURE SELECTION in aggravation of COPD</vt:lpstr>
      <vt:lpstr>MODEL</vt:lpstr>
      <vt:lpstr>결측치 처리</vt:lpstr>
      <vt:lpstr>RESULT I</vt:lpstr>
      <vt:lpstr>RESULT II</vt:lpstr>
      <vt:lpstr>RESULT III</vt:lpstr>
      <vt:lpstr>RESULT IV</vt:lpstr>
      <vt:lpstr>RESULT V</vt:lpstr>
      <vt:lpstr>RESULT VI</vt:lpstr>
      <vt:lpstr>RESULT VII</vt:lpstr>
      <vt:lpstr>RESULT VIII</vt:lpstr>
      <vt:lpstr>RESULT 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KoNECT PPT B Type</dc:title>
  <dc:creator>MI</dc:creator>
  <cp:lastModifiedBy>한기호</cp:lastModifiedBy>
  <cp:revision>202</cp:revision>
  <cp:lastPrinted>2018-07-20T07:19:40Z</cp:lastPrinted>
  <dcterms:created xsi:type="dcterms:W3CDTF">2015-09-22T05:38:14Z</dcterms:created>
  <dcterms:modified xsi:type="dcterms:W3CDTF">2019-09-22T10:02:15Z</dcterms:modified>
</cp:coreProperties>
</file>